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aleway"/>
      <p:regular r:id="rId21"/>
      <p:bold r:id="rId22"/>
      <p:italic r:id="rId23"/>
      <p:boldItalic r:id="rId24"/>
    </p:embeddedFont>
    <p:embeddedFont>
      <p:font typeface="Roboto Medium"/>
      <p:regular r:id="rId25"/>
      <p:bold r:id="rId26"/>
      <p:italic r:id="rId27"/>
      <p:boldItalic r:id="rId28"/>
    </p:embeddedFont>
    <p:embeddedFont>
      <p:font typeface="Roboto"/>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edium-bold.fntdata"/><Relationship Id="rId25" Type="http://schemas.openxmlformats.org/officeDocument/2006/relationships/font" Target="fonts/RobotoMedium-regular.fntdata"/><Relationship Id="rId28" Type="http://schemas.openxmlformats.org/officeDocument/2006/relationships/font" Target="fonts/RobotoMedium-boldItalic.fntdata"/><Relationship Id="rId27" Type="http://schemas.openxmlformats.org/officeDocument/2006/relationships/font" Target="fonts/RobotoMedium-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jpg>
</file>

<file path=ppt/media/image13.jpg>
</file>

<file path=ppt/media/image14.png>
</file>

<file path=ppt/media/image15.jpg>
</file>

<file path=ppt/media/image2.png>
</file>

<file path=ppt/media/image3.gif>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057f8c10dd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057f8c10dd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057f8c10dd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057f8c10dd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892b60b1b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892b60b1b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892b60b1b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892b60b1b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892b60b1b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892b60b1b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892b60b1b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892b60b1b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04faf300e0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04faf300e0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04faf300e0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04faf300e0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04faf300e0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04faf300e0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04faf300e0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04faf300e0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04faf300e0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04faf300e0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057f8c10d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057f8c10d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057f8c10d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057f8c10d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057f8c10d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057f8c10d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3.jp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5.jp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0" lang="it" sz="5000">
                <a:latin typeface="Roboto Medium"/>
                <a:ea typeface="Roboto Medium"/>
                <a:cs typeface="Roboto Medium"/>
                <a:sym typeface="Roboto Medium"/>
              </a:rPr>
              <a:t>Diffusion Limited Aggregation</a:t>
            </a:r>
            <a:endParaRPr b="0" sz="5000">
              <a:latin typeface="Roboto Medium"/>
              <a:ea typeface="Roboto Medium"/>
              <a:cs typeface="Roboto Medium"/>
              <a:sym typeface="Roboto Medium"/>
            </a:endParaRPr>
          </a:p>
        </p:txBody>
      </p:sp>
      <p:sp>
        <p:nvSpPr>
          <p:cNvPr id="73" name="Google Shape;73;p13"/>
          <p:cNvSpPr txBox="1"/>
          <p:nvPr>
            <p:ph idx="1" type="subTitle"/>
          </p:nvPr>
        </p:nvSpPr>
        <p:spPr>
          <a:xfrm>
            <a:off x="2390267" y="3238450"/>
            <a:ext cx="6331500" cy="1241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SzPts val="935"/>
              <a:buNone/>
            </a:pPr>
            <a:r>
              <a:rPr lang="it" sz="2280">
                <a:latin typeface="Roboto"/>
                <a:ea typeface="Roboto"/>
                <a:cs typeface="Roboto"/>
                <a:sym typeface="Roboto"/>
              </a:rPr>
              <a:t>Progetto “Programmazione Sistemi Embedded e Multicore 2022-23”</a:t>
            </a:r>
            <a:endParaRPr sz="2280">
              <a:latin typeface="Roboto"/>
              <a:ea typeface="Roboto"/>
              <a:cs typeface="Roboto"/>
              <a:sym typeface="Roboto"/>
            </a:endParaRPr>
          </a:p>
        </p:txBody>
      </p:sp>
      <p:sp>
        <p:nvSpPr>
          <p:cNvPr id="74" name="Google Shape;74;p13"/>
          <p:cNvSpPr txBox="1"/>
          <p:nvPr/>
        </p:nvSpPr>
        <p:spPr>
          <a:xfrm>
            <a:off x="6187975" y="4430475"/>
            <a:ext cx="2533800" cy="407700"/>
          </a:xfrm>
          <a:prstGeom prst="rect">
            <a:avLst/>
          </a:prstGeom>
          <a:noFill/>
          <a:ln>
            <a:noFill/>
          </a:ln>
        </p:spPr>
        <p:txBody>
          <a:bodyPr anchorCtr="0" anchor="t" bIns="91425" lIns="91425" spcFirstLastPara="1" rIns="91425" wrap="square" tIns="91425">
            <a:normAutofit fontScale="85000"/>
          </a:bodyPr>
          <a:lstStyle/>
          <a:p>
            <a:pPr indent="0" lvl="0" marL="0" rtl="0" algn="l">
              <a:spcBef>
                <a:spcPts val="0"/>
              </a:spcBef>
              <a:spcAft>
                <a:spcPts val="0"/>
              </a:spcAft>
              <a:buNone/>
            </a:pPr>
            <a:r>
              <a:rPr lang="it">
                <a:solidFill>
                  <a:schemeClr val="lt1"/>
                </a:solidFill>
                <a:latin typeface="Lato"/>
                <a:ea typeface="Lato"/>
                <a:cs typeface="Lato"/>
                <a:sym typeface="Lato"/>
              </a:rPr>
              <a:t>Gabriele Fabro e Francesco Fazzari</a:t>
            </a:r>
            <a:endParaRPr>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2"/>
          <p:cNvSpPr txBox="1"/>
          <p:nvPr>
            <p:ph idx="1" type="body"/>
          </p:nvPr>
        </p:nvSpPr>
        <p:spPr>
          <a:xfrm>
            <a:off x="568458" y="1179525"/>
            <a:ext cx="24279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Nel cercare di fare più test possibili abbiamo utilizzato diverse macchine. </a:t>
            </a:r>
            <a:endParaRPr/>
          </a:p>
        </p:txBody>
      </p:sp>
      <p:sp>
        <p:nvSpPr>
          <p:cNvPr id="156" name="Google Shape;156;p22"/>
          <p:cNvSpPr txBox="1"/>
          <p:nvPr>
            <p:ph type="title"/>
          </p:nvPr>
        </p:nvSpPr>
        <p:spPr>
          <a:xfrm>
            <a:off x="568450" y="5977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Altri tests</a:t>
            </a:r>
            <a:endParaRPr/>
          </a:p>
        </p:txBody>
      </p:sp>
      <p:pic>
        <p:nvPicPr>
          <p:cNvPr id="157" name="Google Shape;157;p22"/>
          <p:cNvPicPr preferRelativeResize="0"/>
          <p:nvPr/>
        </p:nvPicPr>
        <p:blipFill>
          <a:blip r:embed="rId3">
            <a:alphaModFix/>
          </a:blip>
          <a:stretch>
            <a:fillRect/>
          </a:stretch>
        </p:blipFill>
        <p:spPr>
          <a:xfrm>
            <a:off x="3469100" y="1168912"/>
            <a:ext cx="4869796" cy="3023624"/>
          </a:xfrm>
          <a:prstGeom prst="rect">
            <a:avLst/>
          </a:prstGeom>
          <a:noFill/>
          <a:ln cap="flat" cmpd="sng" w="38100">
            <a:solidFill>
              <a:srgbClr val="D9D9D9"/>
            </a:solidFill>
            <a:prstDash val="solid"/>
            <a:miter lim="8000"/>
            <a:headEnd len="sm" w="sm" type="none"/>
            <a:tailEnd len="sm" w="sm" type="none"/>
          </a:ln>
        </p:spPr>
      </p:pic>
      <p:sp>
        <p:nvSpPr>
          <p:cNvPr id="158" name="Google Shape;158;p22"/>
          <p:cNvSpPr txBox="1"/>
          <p:nvPr/>
        </p:nvSpPr>
        <p:spPr>
          <a:xfrm>
            <a:off x="569200" y="2778025"/>
            <a:ext cx="24264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Lato"/>
                <a:ea typeface="Lato"/>
                <a:cs typeface="Lato"/>
                <a:sym typeface="Lato"/>
              </a:rPr>
              <a:t>Tests effettuati su una macchina che monta un processore AMD Ryzen 5 3500U con una frequenza massima di 3.70 Ghz</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p:nvPr/>
        </p:nvSpPr>
        <p:spPr>
          <a:xfrm>
            <a:off x="1920100" y="322550"/>
            <a:ext cx="6897900" cy="174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a:off x="143825" y="165250"/>
            <a:ext cx="1046100" cy="1046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5" name="Google Shape;165;p23"/>
          <p:cNvCxnSpPr/>
          <p:nvPr/>
        </p:nvCxnSpPr>
        <p:spPr>
          <a:xfrm>
            <a:off x="372675" y="377050"/>
            <a:ext cx="8205600" cy="0"/>
          </a:xfrm>
          <a:prstGeom prst="straightConnector1">
            <a:avLst/>
          </a:prstGeom>
          <a:noFill/>
          <a:ln cap="flat" cmpd="sng" w="28575">
            <a:solidFill>
              <a:schemeClr val="dk2"/>
            </a:solidFill>
            <a:prstDash val="solid"/>
            <a:round/>
            <a:headEnd len="med" w="med" type="none"/>
            <a:tailEnd len="med" w="med" type="none"/>
          </a:ln>
        </p:spPr>
      </p:cxnSp>
      <p:sp>
        <p:nvSpPr>
          <p:cNvPr id="166" name="Google Shape;166;p23"/>
          <p:cNvSpPr txBox="1"/>
          <p:nvPr>
            <p:ph type="title"/>
          </p:nvPr>
        </p:nvSpPr>
        <p:spPr>
          <a:xfrm>
            <a:off x="613100" y="47650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Efficienza</a:t>
            </a:r>
            <a:endParaRPr/>
          </a:p>
        </p:txBody>
      </p:sp>
      <p:sp>
        <p:nvSpPr>
          <p:cNvPr id="167" name="Google Shape;167;p23"/>
          <p:cNvSpPr txBox="1"/>
          <p:nvPr>
            <p:ph idx="1" type="body"/>
          </p:nvPr>
        </p:nvSpPr>
        <p:spPr>
          <a:xfrm>
            <a:off x="700275" y="1070550"/>
            <a:ext cx="7940400" cy="1841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2"/>
              </a:buClr>
              <a:buSzPts val="1100"/>
              <a:buFont typeface="Arial"/>
              <a:buNone/>
            </a:pPr>
            <a:r>
              <a:rPr lang="it"/>
              <a:t>Dai test effettuati vediamo come all’aumentare dei threads l’efficienza cala, infatti dai test, nonostante lo speedup aumenti, non cresce alla pari col numero di threads.</a:t>
            </a:r>
            <a:endParaRPr sz="1700"/>
          </a:p>
        </p:txBody>
      </p:sp>
      <p:pic>
        <p:nvPicPr>
          <p:cNvPr id="168" name="Google Shape;168;p23"/>
          <p:cNvPicPr preferRelativeResize="0"/>
          <p:nvPr/>
        </p:nvPicPr>
        <p:blipFill>
          <a:blip r:embed="rId3">
            <a:alphaModFix/>
          </a:blip>
          <a:stretch>
            <a:fillRect/>
          </a:stretch>
        </p:blipFill>
        <p:spPr>
          <a:xfrm>
            <a:off x="964250" y="2228700"/>
            <a:ext cx="7324874" cy="2139800"/>
          </a:xfrm>
          <a:prstGeom prst="rect">
            <a:avLst/>
          </a:prstGeom>
          <a:noFill/>
          <a:ln>
            <a:noFill/>
          </a:ln>
        </p:spPr>
      </p:pic>
      <p:sp>
        <p:nvSpPr>
          <p:cNvPr id="169" name="Google Shape;169;p23"/>
          <p:cNvSpPr/>
          <p:nvPr/>
        </p:nvSpPr>
        <p:spPr>
          <a:xfrm>
            <a:off x="1920100" y="4550700"/>
            <a:ext cx="7028700" cy="403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Clr>
                <a:schemeClr val="dk2"/>
              </a:buClr>
              <a:buSzPts val="1100"/>
              <a:buFont typeface="Arial"/>
              <a:buNone/>
            </a:pPr>
            <a:r>
              <a:rPr lang="it" sz="1700">
                <a:solidFill>
                  <a:srgbClr val="CCCCCC"/>
                </a:solidFill>
                <a:latin typeface="Lato"/>
                <a:ea typeface="Lato"/>
                <a:cs typeface="Lato"/>
                <a:sym typeface="Lato"/>
              </a:rPr>
              <a:t>i5-7500 quad-core con una frequenza massima di 3,80 Ghz.</a:t>
            </a:r>
            <a:endParaRPr sz="1700">
              <a:solidFill>
                <a:srgbClr val="CCCCCC"/>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4"/>
          <p:cNvPicPr preferRelativeResize="0"/>
          <p:nvPr/>
        </p:nvPicPr>
        <p:blipFill>
          <a:blip r:embed="rId3">
            <a:alphaModFix/>
          </a:blip>
          <a:stretch>
            <a:fillRect/>
          </a:stretch>
        </p:blipFill>
        <p:spPr>
          <a:xfrm>
            <a:off x="1820025" y="653025"/>
            <a:ext cx="3724800" cy="3724800"/>
          </a:xfrm>
          <a:prstGeom prst="rect">
            <a:avLst/>
          </a:prstGeom>
          <a:noFill/>
          <a:ln cap="flat" cmpd="sng" w="76200">
            <a:solidFill>
              <a:srgbClr val="FF9778"/>
            </a:solidFill>
            <a:prstDash val="solid"/>
            <a:miter lim="8000"/>
            <a:headEnd len="sm" w="sm" type="none"/>
            <a:tailEnd len="sm" w="sm" type="none"/>
          </a:ln>
        </p:spPr>
      </p:pic>
      <p:sp>
        <p:nvSpPr>
          <p:cNvPr id="175" name="Google Shape;175;p24"/>
          <p:cNvSpPr/>
          <p:nvPr/>
        </p:nvSpPr>
        <p:spPr>
          <a:xfrm>
            <a:off x="6032650" y="610000"/>
            <a:ext cx="1680900" cy="1628100"/>
          </a:xfrm>
          <a:prstGeom prst="wedgeRectCallout">
            <a:avLst>
              <a:gd fmla="val -110153" name="adj1"/>
              <a:gd fmla="val -7708" name="adj2"/>
            </a:avLst>
          </a:prstGeom>
          <a:solidFill>
            <a:srgbClr val="FF9778"/>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6" name="Google Shape;176;p24"/>
          <p:cNvPicPr preferRelativeResize="0"/>
          <p:nvPr/>
        </p:nvPicPr>
        <p:blipFill>
          <a:blip r:embed="rId4">
            <a:alphaModFix/>
          </a:blip>
          <a:stretch>
            <a:fillRect/>
          </a:stretch>
        </p:blipFill>
        <p:spPr>
          <a:xfrm>
            <a:off x="6173739" y="730375"/>
            <a:ext cx="1387375" cy="1387375"/>
          </a:xfrm>
          <a:prstGeom prst="rect">
            <a:avLst/>
          </a:prstGeom>
          <a:noFill/>
          <a:ln>
            <a:noFill/>
          </a:ln>
        </p:spPr>
      </p:pic>
      <p:sp>
        <p:nvSpPr>
          <p:cNvPr id="177" name="Google Shape;177;p24"/>
          <p:cNvSpPr txBox="1"/>
          <p:nvPr/>
        </p:nvSpPr>
        <p:spPr>
          <a:xfrm>
            <a:off x="5428600" y="3899850"/>
            <a:ext cx="1506300" cy="77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900">
                <a:solidFill>
                  <a:srgbClr val="F3F3F3"/>
                </a:solidFill>
                <a:latin typeface="Raleway"/>
                <a:ea typeface="Raleway"/>
                <a:cs typeface="Raleway"/>
                <a:sym typeface="Raleway"/>
              </a:rPr>
              <a:t>1.000x1.000 </a:t>
            </a:r>
            <a:endParaRPr sz="900">
              <a:solidFill>
                <a:srgbClr val="F3F3F3"/>
              </a:solidFill>
              <a:latin typeface="Raleway"/>
              <a:ea typeface="Raleway"/>
              <a:cs typeface="Raleway"/>
              <a:sym typeface="Raleway"/>
            </a:endParaRPr>
          </a:p>
          <a:p>
            <a:pPr indent="0" lvl="0" marL="0" rtl="0" algn="ctr">
              <a:spcBef>
                <a:spcPts val="0"/>
              </a:spcBef>
              <a:spcAft>
                <a:spcPts val="0"/>
              </a:spcAft>
              <a:buNone/>
            </a:pPr>
            <a:r>
              <a:rPr lang="it" sz="900">
                <a:solidFill>
                  <a:srgbClr val="F3F3F3"/>
                </a:solidFill>
                <a:latin typeface="Raleway"/>
                <a:ea typeface="Raleway"/>
                <a:cs typeface="Raleway"/>
                <a:sym typeface="Raleway"/>
              </a:rPr>
              <a:t>900.0</a:t>
            </a:r>
            <a:r>
              <a:rPr lang="it" sz="900">
                <a:solidFill>
                  <a:srgbClr val="F3F3F3"/>
                </a:solidFill>
                <a:latin typeface="Raleway"/>
                <a:ea typeface="Raleway"/>
                <a:cs typeface="Raleway"/>
                <a:sym typeface="Raleway"/>
              </a:rPr>
              <a:t>00 particelle </a:t>
            </a:r>
            <a:endParaRPr sz="900">
              <a:solidFill>
                <a:srgbClr val="F3F3F3"/>
              </a:solidFill>
              <a:latin typeface="Raleway"/>
              <a:ea typeface="Raleway"/>
              <a:cs typeface="Raleway"/>
              <a:sym typeface="Raleway"/>
            </a:endParaRPr>
          </a:p>
          <a:p>
            <a:pPr indent="0" lvl="0" marL="0" rtl="0" algn="ctr">
              <a:spcBef>
                <a:spcPts val="0"/>
              </a:spcBef>
              <a:spcAft>
                <a:spcPts val="0"/>
              </a:spcAft>
              <a:buNone/>
            </a:pPr>
            <a:r>
              <a:rPr lang="it" sz="900">
                <a:solidFill>
                  <a:srgbClr val="F3F3F3"/>
                </a:solidFill>
                <a:latin typeface="Raleway"/>
                <a:ea typeface="Raleway"/>
                <a:cs typeface="Raleway"/>
                <a:sym typeface="Raleway"/>
              </a:rPr>
              <a:t>1.000t</a:t>
            </a:r>
            <a:endParaRPr sz="900">
              <a:solidFill>
                <a:srgbClr val="F3F3F3"/>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5"/>
          <p:cNvSpPr txBox="1"/>
          <p:nvPr/>
        </p:nvSpPr>
        <p:spPr>
          <a:xfrm>
            <a:off x="6530675" y="3834950"/>
            <a:ext cx="1506300" cy="77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900">
                <a:solidFill>
                  <a:srgbClr val="F3F3F3"/>
                </a:solidFill>
                <a:latin typeface="Raleway"/>
                <a:ea typeface="Raleway"/>
                <a:cs typeface="Raleway"/>
                <a:sym typeface="Raleway"/>
              </a:rPr>
              <a:t>3.</a:t>
            </a:r>
            <a:r>
              <a:rPr lang="it" sz="900">
                <a:solidFill>
                  <a:srgbClr val="F3F3F3"/>
                </a:solidFill>
                <a:latin typeface="Raleway"/>
                <a:ea typeface="Raleway"/>
                <a:cs typeface="Raleway"/>
                <a:sym typeface="Raleway"/>
              </a:rPr>
              <a:t>000x3.000 </a:t>
            </a:r>
            <a:endParaRPr sz="900">
              <a:solidFill>
                <a:srgbClr val="F3F3F3"/>
              </a:solidFill>
              <a:latin typeface="Raleway"/>
              <a:ea typeface="Raleway"/>
              <a:cs typeface="Raleway"/>
              <a:sym typeface="Raleway"/>
            </a:endParaRPr>
          </a:p>
          <a:p>
            <a:pPr indent="0" lvl="0" marL="0" rtl="0" algn="ctr">
              <a:spcBef>
                <a:spcPts val="0"/>
              </a:spcBef>
              <a:spcAft>
                <a:spcPts val="0"/>
              </a:spcAft>
              <a:buNone/>
            </a:pPr>
            <a:r>
              <a:rPr lang="it" sz="900">
                <a:solidFill>
                  <a:srgbClr val="F3F3F3"/>
                </a:solidFill>
                <a:latin typeface="Raleway"/>
                <a:ea typeface="Raleway"/>
                <a:cs typeface="Raleway"/>
                <a:sym typeface="Raleway"/>
              </a:rPr>
              <a:t>8.000.000 particelle </a:t>
            </a:r>
            <a:endParaRPr sz="900">
              <a:solidFill>
                <a:srgbClr val="F3F3F3"/>
              </a:solidFill>
              <a:latin typeface="Raleway"/>
              <a:ea typeface="Raleway"/>
              <a:cs typeface="Raleway"/>
              <a:sym typeface="Raleway"/>
            </a:endParaRPr>
          </a:p>
          <a:p>
            <a:pPr indent="0" lvl="0" marL="0" rtl="0" algn="ctr">
              <a:spcBef>
                <a:spcPts val="0"/>
              </a:spcBef>
              <a:spcAft>
                <a:spcPts val="0"/>
              </a:spcAft>
              <a:buNone/>
            </a:pPr>
            <a:r>
              <a:rPr lang="it" sz="900">
                <a:solidFill>
                  <a:srgbClr val="F3F3F3"/>
                </a:solidFill>
                <a:latin typeface="Raleway"/>
                <a:ea typeface="Raleway"/>
                <a:cs typeface="Raleway"/>
                <a:sym typeface="Raleway"/>
              </a:rPr>
              <a:t>1.000t</a:t>
            </a:r>
            <a:endParaRPr sz="900">
              <a:solidFill>
                <a:srgbClr val="F3F3F3"/>
              </a:solidFill>
              <a:latin typeface="Raleway"/>
              <a:ea typeface="Raleway"/>
              <a:cs typeface="Raleway"/>
              <a:sym typeface="Raleway"/>
            </a:endParaRPr>
          </a:p>
        </p:txBody>
      </p:sp>
      <p:pic>
        <p:nvPicPr>
          <p:cNvPr id="183" name="Google Shape;183;p25"/>
          <p:cNvPicPr preferRelativeResize="0"/>
          <p:nvPr/>
        </p:nvPicPr>
        <p:blipFill>
          <a:blip r:embed="rId3">
            <a:alphaModFix/>
          </a:blip>
          <a:stretch>
            <a:fillRect/>
          </a:stretch>
        </p:blipFill>
        <p:spPr>
          <a:xfrm>
            <a:off x="2886825" y="653025"/>
            <a:ext cx="3724800" cy="3724800"/>
          </a:xfrm>
          <a:prstGeom prst="rect">
            <a:avLst/>
          </a:prstGeom>
          <a:noFill/>
          <a:ln cap="flat" cmpd="sng" w="76200">
            <a:solidFill>
              <a:srgbClr val="FF9778"/>
            </a:solidFill>
            <a:prstDash val="solid"/>
            <a:miter lim="8000"/>
            <a:headEnd len="sm" w="sm" type="none"/>
            <a:tailEnd len="sm" w="sm" type="none"/>
          </a:ln>
        </p:spPr>
      </p:pic>
      <p:pic>
        <p:nvPicPr>
          <p:cNvPr id="184" name="Google Shape;184;p25"/>
          <p:cNvPicPr preferRelativeResize="0"/>
          <p:nvPr/>
        </p:nvPicPr>
        <p:blipFill>
          <a:blip r:embed="rId4">
            <a:alphaModFix/>
          </a:blip>
          <a:stretch>
            <a:fillRect/>
          </a:stretch>
        </p:blipFill>
        <p:spPr>
          <a:xfrm>
            <a:off x="941113" y="741338"/>
            <a:ext cx="1379525" cy="1379525"/>
          </a:xfrm>
          <a:prstGeom prst="rect">
            <a:avLst/>
          </a:prstGeom>
          <a:noFill/>
          <a:ln cap="flat" cmpd="sng" w="38100">
            <a:solidFill>
              <a:srgbClr val="FF9778"/>
            </a:solidFill>
            <a:prstDash val="solid"/>
            <a:miter lim="8000"/>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26"/>
          <p:cNvPicPr preferRelativeResize="0"/>
          <p:nvPr/>
        </p:nvPicPr>
        <p:blipFill>
          <a:blip r:embed="rId3">
            <a:alphaModFix/>
          </a:blip>
          <a:stretch>
            <a:fillRect/>
          </a:stretch>
        </p:blipFill>
        <p:spPr>
          <a:xfrm>
            <a:off x="2939900" y="694200"/>
            <a:ext cx="3676425" cy="3676425"/>
          </a:xfrm>
          <a:prstGeom prst="rect">
            <a:avLst/>
          </a:prstGeom>
          <a:noFill/>
          <a:ln cap="flat" cmpd="sng" w="76200">
            <a:solidFill>
              <a:srgbClr val="FF9778"/>
            </a:solidFill>
            <a:prstDash val="solid"/>
            <a:miter lim="8000"/>
            <a:headEnd len="sm" w="sm" type="none"/>
            <a:tailEnd len="sm" w="sm" type="none"/>
          </a:ln>
        </p:spPr>
      </p:pic>
      <p:sp>
        <p:nvSpPr>
          <p:cNvPr id="190" name="Google Shape;190;p26"/>
          <p:cNvSpPr txBox="1"/>
          <p:nvPr/>
        </p:nvSpPr>
        <p:spPr>
          <a:xfrm>
            <a:off x="6530675" y="3834950"/>
            <a:ext cx="1506300" cy="77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900">
                <a:solidFill>
                  <a:srgbClr val="F3F3F3"/>
                </a:solidFill>
                <a:latin typeface="Raleway"/>
                <a:ea typeface="Raleway"/>
                <a:cs typeface="Raleway"/>
                <a:sym typeface="Raleway"/>
              </a:rPr>
              <a:t>1.000x1..000 </a:t>
            </a:r>
            <a:endParaRPr sz="900">
              <a:solidFill>
                <a:srgbClr val="F3F3F3"/>
              </a:solidFill>
              <a:latin typeface="Raleway"/>
              <a:ea typeface="Raleway"/>
              <a:cs typeface="Raleway"/>
              <a:sym typeface="Raleway"/>
            </a:endParaRPr>
          </a:p>
          <a:p>
            <a:pPr indent="0" lvl="0" marL="0" rtl="0" algn="ctr">
              <a:spcBef>
                <a:spcPts val="0"/>
              </a:spcBef>
              <a:spcAft>
                <a:spcPts val="0"/>
              </a:spcAft>
              <a:buNone/>
            </a:pPr>
            <a:r>
              <a:rPr lang="it" sz="900">
                <a:solidFill>
                  <a:srgbClr val="F3F3F3"/>
                </a:solidFill>
                <a:latin typeface="Raleway"/>
                <a:ea typeface="Raleway"/>
                <a:cs typeface="Raleway"/>
                <a:sym typeface="Raleway"/>
              </a:rPr>
              <a:t>400.000 particelle </a:t>
            </a:r>
            <a:endParaRPr sz="900">
              <a:solidFill>
                <a:srgbClr val="F3F3F3"/>
              </a:solidFill>
              <a:latin typeface="Raleway"/>
              <a:ea typeface="Raleway"/>
              <a:cs typeface="Raleway"/>
              <a:sym typeface="Raleway"/>
            </a:endParaRPr>
          </a:p>
          <a:p>
            <a:pPr indent="0" lvl="0" marL="0" rtl="0" algn="ctr">
              <a:spcBef>
                <a:spcPts val="0"/>
              </a:spcBef>
              <a:spcAft>
                <a:spcPts val="0"/>
              </a:spcAft>
              <a:buNone/>
            </a:pPr>
            <a:r>
              <a:rPr lang="it" sz="900">
                <a:solidFill>
                  <a:srgbClr val="F3F3F3"/>
                </a:solidFill>
                <a:latin typeface="Raleway"/>
                <a:ea typeface="Raleway"/>
                <a:cs typeface="Raleway"/>
                <a:sym typeface="Raleway"/>
              </a:rPr>
              <a:t>10.000t</a:t>
            </a:r>
            <a:endParaRPr sz="900">
              <a:solidFill>
                <a:srgbClr val="F3F3F3"/>
              </a:solidFill>
              <a:latin typeface="Raleway"/>
              <a:ea typeface="Raleway"/>
              <a:cs typeface="Raleway"/>
              <a:sym typeface="Ralewa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27"/>
          <p:cNvPicPr preferRelativeResize="0"/>
          <p:nvPr/>
        </p:nvPicPr>
        <p:blipFill>
          <a:blip r:embed="rId3">
            <a:alphaModFix/>
          </a:blip>
          <a:stretch>
            <a:fillRect/>
          </a:stretch>
        </p:blipFill>
        <p:spPr>
          <a:xfrm>
            <a:off x="2880100" y="836607"/>
            <a:ext cx="3456400" cy="3456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ph type="title"/>
          </p:nvPr>
        </p:nvSpPr>
        <p:spPr>
          <a:xfrm>
            <a:off x="4418625" y="575950"/>
            <a:ext cx="43065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In cosa consiste?</a:t>
            </a:r>
            <a:endParaRPr/>
          </a:p>
        </p:txBody>
      </p:sp>
      <p:sp>
        <p:nvSpPr>
          <p:cNvPr id="80" name="Google Shape;80;p14"/>
          <p:cNvSpPr txBox="1"/>
          <p:nvPr>
            <p:ph idx="1" type="body"/>
          </p:nvPr>
        </p:nvSpPr>
        <p:spPr>
          <a:xfrm>
            <a:off x="4425343" y="1595775"/>
            <a:ext cx="43065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Il Diffusion Limited Aggregation è il processo in cui le particelle seguendo un moto Browniano si aggregano tra loro partendo da un seme iniziale.</a:t>
            </a:r>
            <a:endParaRPr/>
          </a:p>
        </p:txBody>
      </p:sp>
      <p:sp>
        <p:nvSpPr>
          <p:cNvPr id="81" name="Google Shape;81;p14"/>
          <p:cNvSpPr/>
          <p:nvPr/>
        </p:nvSpPr>
        <p:spPr>
          <a:xfrm>
            <a:off x="2299350" y="161125"/>
            <a:ext cx="1956900" cy="564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2338025" y="4430625"/>
            <a:ext cx="1956900" cy="564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3" name="Google Shape;83;p14"/>
          <p:cNvPicPr preferRelativeResize="0"/>
          <p:nvPr/>
        </p:nvPicPr>
        <p:blipFill>
          <a:blip r:embed="rId3">
            <a:alphaModFix/>
          </a:blip>
          <a:stretch>
            <a:fillRect/>
          </a:stretch>
        </p:blipFill>
        <p:spPr>
          <a:xfrm>
            <a:off x="370575" y="725725"/>
            <a:ext cx="3552500" cy="3552500"/>
          </a:xfrm>
          <a:prstGeom prst="rect">
            <a:avLst/>
          </a:prstGeom>
          <a:noFill/>
          <a:ln cap="flat" cmpd="sng" w="152400">
            <a:solidFill>
              <a:srgbClr val="E3E3E3"/>
            </a:solidFill>
            <a:prstDash val="solid"/>
            <a:miter lim="8000"/>
            <a:headEnd len="sm" w="sm" type="none"/>
            <a:tailEnd len="sm" w="sm" type="none"/>
          </a:ln>
        </p:spPr>
      </p:pic>
      <p:sp>
        <p:nvSpPr>
          <p:cNvPr id="84" name="Google Shape;84;p14"/>
          <p:cNvSpPr txBox="1"/>
          <p:nvPr/>
        </p:nvSpPr>
        <p:spPr>
          <a:xfrm>
            <a:off x="1124575" y="4278225"/>
            <a:ext cx="20445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900">
                <a:solidFill>
                  <a:srgbClr val="999999"/>
                </a:solidFill>
                <a:latin typeface="Raleway"/>
                <a:ea typeface="Raleway"/>
                <a:cs typeface="Raleway"/>
                <a:sym typeface="Raleway"/>
              </a:rPr>
              <a:t>500x500 100.000 particelle 1.000t</a:t>
            </a:r>
            <a:endParaRPr sz="900">
              <a:solidFill>
                <a:srgbClr val="999999"/>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5"/>
          <p:cNvSpPr txBox="1"/>
          <p:nvPr>
            <p:ph type="title"/>
          </p:nvPr>
        </p:nvSpPr>
        <p:spPr>
          <a:xfrm>
            <a:off x="2868150" y="575950"/>
            <a:ext cx="58569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Possibili implementazioni</a:t>
            </a:r>
            <a:endParaRPr/>
          </a:p>
        </p:txBody>
      </p:sp>
      <p:sp>
        <p:nvSpPr>
          <p:cNvPr id="90" name="Google Shape;90;p15"/>
          <p:cNvSpPr txBox="1"/>
          <p:nvPr>
            <p:ph idx="1" type="body"/>
          </p:nvPr>
        </p:nvSpPr>
        <p:spPr>
          <a:xfrm>
            <a:off x="2807003" y="1595775"/>
            <a:ext cx="59247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Durante la stesura delle prime idee abbiamo pensato a varie implementazioni per simulare questo processo,  abbiamo riscontrato vari problemi e abbiamo avuto tra noi pareri contrastanti. Con l’implementazione finale siamo certi di aver risolto i problemi incontrati durante la progettazione iniziale.</a:t>
            </a:r>
            <a:endParaRPr/>
          </a:p>
          <a:p>
            <a:pPr indent="0" lvl="0" marL="0" rtl="0" algn="l">
              <a:spcBef>
                <a:spcPts val="1200"/>
              </a:spcBef>
              <a:spcAft>
                <a:spcPts val="1200"/>
              </a:spcAft>
              <a:buNone/>
            </a:pPr>
            <a:r>
              <a:rPr lang="it"/>
              <a:t>Di seguito alcune delle idee scartate.</a:t>
            </a:r>
            <a:endParaRPr/>
          </a:p>
        </p:txBody>
      </p:sp>
      <p:pic>
        <p:nvPicPr>
          <p:cNvPr id="91" name="Google Shape;91;p15"/>
          <p:cNvPicPr preferRelativeResize="0"/>
          <p:nvPr/>
        </p:nvPicPr>
        <p:blipFill>
          <a:blip r:embed="rId3">
            <a:alphaModFix/>
          </a:blip>
          <a:stretch>
            <a:fillRect/>
          </a:stretch>
        </p:blipFill>
        <p:spPr>
          <a:xfrm>
            <a:off x="160625" y="1784675"/>
            <a:ext cx="2502203" cy="187909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6"/>
          <p:cNvSpPr txBox="1"/>
          <p:nvPr>
            <p:ph idx="1" type="body"/>
          </p:nvPr>
        </p:nvSpPr>
        <p:spPr>
          <a:xfrm>
            <a:off x="4201618" y="1595775"/>
            <a:ext cx="45303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L’idea più semplice e intuitiva poteva essere quella di dividere la matrice in sottomatrici e lasciare la gestione di ogni sottomatrice ai threads.</a:t>
            </a:r>
            <a:endParaRPr/>
          </a:p>
          <a:p>
            <a:pPr indent="0" lvl="0" marL="0" rtl="0" algn="l">
              <a:spcBef>
                <a:spcPts val="1200"/>
              </a:spcBef>
              <a:spcAft>
                <a:spcPts val="1200"/>
              </a:spcAft>
              <a:buNone/>
            </a:pPr>
            <a:r>
              <a:rPr lang="it"/>
              <a:t>Ma subito ci è stato chiaro che era possibile evitare di scorrere tutta la matrice.</a:t>
            </a:r>
            <a:endParaRPr/>
          </a:p>
        </p:txBody>
      </p:sp>
      <p:sp>
        <p:nvSpPr>
          <p:cNvPr id="97" name="Google Shape;97;p16"/>
          <p:cNvSpPr txBox="1"/>
          <p:nvPr>
            <p:ph type="title"/>
          </p:nvPr>
        </p:nvSpPr>
        <p:spPr>
          <a:xfrm>
            <a:off x="4194550" y="575950"/>
            <a:ext cx="45303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Divisione della matrice</a:t>
            </a:r>
            <a:endParaRPr/>
          </a:p>
        </p:txBody>
      </p:sp>
      <p:pic>
        <p:nvPicPr>
          <p:cNvPr id="98" name="Google Shape;98;p16"/>
          <p:cNvPicPr preferRelativeResize="0"/>
          <p:nvPr/>
        </p:nvPicPr>
        <p:blipFill>
          <a:blip r:embed="rId3">
            <a:alphaModFix/>
          </a:blip>
          <a:stretch>
            <a:fillRect/>
          </a:stretch>
        </p:blipFill>
        <p:spPr>
          <a:xfrm>
            <a:off x="437925" y="725713"/>
            <a:ext cx="3432525" cy="3432525"/>
          </a:xfrm>
          <a:prstGeom prst="rect">
            <a:avLst/>
          </a:prstGeom>
          <a:noFill/>
          <a:ln cap="flat" cmpd="sng" w="76200">
            <a:solidFill>
              <a:srgbClr val="CCCCCC"/>
            </a:solidFill>
            <a:prstDash val="solid"/>
            <a:miter lim="8000"/>
            <a:headEnd len="sm" w="sm" type="none"/>
            <a:tailEnd len="sm" w="sm" type="none"/>
          </a:ln>
        </p:spPr>
      </p:pic>
      <p:sp>
        <p:nvSpPr>
          <p:cNvPr id="99" name="Google Shape;99;p16"/>
          <p:cNvSpPr/>
          <p:nvPr/>
        </p:nvSpPr>
        <p:spPr>
          <a:xfrm>
            <a:off x="2299350" y="11350"/>
            <a:ext cx="1956900" cy="564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2244725" y="4498225"/>
            <a:ext cx="1956900" cy="564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txBox="1"/>
          <p:nvPr/>
        </p:nvSpPr>
        <p:spPr>
          <a:xfrm>
            <a:off x="1131938" y="4158250"/>
            <a:ext cx="20445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900">
                <a:solidFill>
                  <a:srgbClr val="999999"/>
                </a:solidFill>
                <a:latin typeface="Raleway"/>
                <a:ea typeface="Raleway"/>
                <a:cs typeface="Raleway"/>
                <a:sym typeface="Raleway"/>
              </a:rPr>
              <a:t>100x100 1.000 </a:t>
            </a:r>
            <a:r>
              <a:rPr lang="it" sz="900">
                <a:solidFill>
                  <a:srgbClr val="999999"/>
                </a:solidFill>
                <a:latin typeface="Raleway"/>
                <a:ea typeface="Raleway"/>
                <a:cs typeface="Raleway"/>
                <a:sym typeface="Raleway"/>
              </a:rPr>
              <a:t>particelle 1.000t</a:t>
            </a:r>
            <a:endParaRPr sz="900">
              <a:solidFill>
                <a:srgbClr val="999999"/>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7"/>
          <p:cNvSpPr txBox="1"/>
          <p:nvPr>
            <p:ph idx="1" type="body"/>
          </p:nvPr>
        </p:nvSpPr>
        <p:spPr>
          <a:xfrm>
            <a:off x="4201618" y="1595775"/>
            <a:ext cx="45303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Un’altra idea era di controllare le celle adiacenti al cristallo, e marcare tutte le particelle abbastanza vicine da aggregarsi.</a:t>
            </a:r>
            <a:endParaRPr/>
          </a:p>
          <a:p>
            <a:pPr indent="0" lvl="0" marL="0" rtl="0" algn="l">
              <a:spcBef>
                <a:spcPts val="1200"/>
              </a:spcBef>
              <a:spcAft>
                <a:spcPts val="1200"/>
              </a:spcAft>
              <a:buNone/>
            </a:pPr>
            <a:r>
              <a:rPr lang="it"/>
              <a:t>Inizialmente l’idea ci sembrava interessante dal momento che il numero di controlli sarebbe stato minore. Ma avremmo comunque dovuto controllare sia le particelle aggregate che quelle non.</a:t>
            </a:r>
            <a:endParaRPr/>
          </a:p>
        </p:txBody>
      </p:sp>
      <p:sp>
        <p:nvSpPr>
          <p:cNvPr id="107" name="Google Shape;107;p17"/>
          <p:cNvSpPr txBox="1"/>
          <p:nvPr>
            <p:ph type="title"/>
          </p:nvPr>
        </p:nvSpPr>
        <p:spPr>
          <a:xfrm>
            <a:off x="4293225" y="575950"/>
            <a:ext cx="4431600" cy="986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Controllare le celle adiacenti al cristallo</a:t>
            </a:r>
            <a:endParaRPr/>
          </a:p>
        </p:txBody>
      </p:sp>
      <p:sp>
        <p:nvSpPr>
          <p:cNvPr id="108" name="Google Shape;108;p17"/>
          <p:cNvSpPr/>
          <p:nvPr/>
        </p:nvSpPr>
        <p:spPr>
          <a:xfrm>
            <a:off x="2299350" y="161125"/>
            <a:ext cx="1956900" cy="564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7"/>
          <p:cNvSpPr/>
          <p:nvPr/>
        </p:nvSpPr>
        <p:spPr>
          <a:xfrm>
            <a:off x="2338025" y="4430625"/>
            <a:ext cx="1956900" cy="564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txBox="1"/>
          <p:nvPr/>
        </p:nvSpPr>
        <p:spPr>
          <a:xfrm>
            <a:off x="1119038" y="4049625"/>
            <a:ext cx="20445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900">
                <a:solidFill>
                  <a:srgbClr val="999999"/>
                </a:solidFill>
                <a:latin typeface="Raleway"/>
                <a:ea typeface="Raleway"/>
                <a:cs typeface="Raleway"/>
                <a:sym typeface="Raleway"/>
              </a:rPr>
              <a:t>50x50 300 </a:t>
            </a:r>
            <a:r>
              <a:rPr lang="it" sz="900">
                <a:solidFill>
                  <a:srgbClr val="999999"/>
                </a:solidFill>
                <a:latin typeface="Raleway"/>
                <a:ea typeface="Raleway"/>
                <a:cs typeface="Raleway"/>
                <a:sym typeface="Raleway"/>
              </a:rPr>
              <a:t>particelle 100t</a:t>
            </a:r>
            <a:endParaRPr sz="900">
              <a:solidFill>
                <a:srgbClr val="999999"/>
              </a:solidFill>
              <a:latin typeface="Raleway"/>
              <a:ea typeface="Raleway"/>
              <a:cs typeface="Raleway"/>
              <a:sym typeface="Raleway"/>
            </a:endParaRPr>
          </a:p>
        </p:txBody>
      </p:sp>
      <p:pic>
        <p:nvPicPr>
          <p:cNvPr id="111" name="Google Shape;111;p17"/>
          <p:cNvPicPr preferRelativeResize="0"/>
          <p:nvPr/>
        </p:nvPicPr>
        <p:blipFill>
          <a:blip r:embed="rId3">
            <a:alphaModFix/>
          </a:blip>
          <a:stretch>
            <a:fillRect/>
          </a:stretch>
        </p:blipFill>
        <p:spPr>
          <a:xfrm>
            <a:off x="448850" y="726913"/>
            <a:ext cx="3384875" cy="3384875"/>
          </a:xfrm>
          <a:prstGeom prst="rect">
            <a:avLst/>
          </a:prstGeom>
          <a:noFill/>
          <a:ln cap="flat" cmpd="sng" w="76200">
            <a:solidFill>
              <a:srgbClr val="CCCCCC"/>
            </a:solidFill>
            <a:prstDash val="solid"/>
            <a:miter lim="8000"/>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idx="1" type="body"/>
          </p:nvPr>
        </p:nvSpPr>
        <p:spPr>
          <a:xfrm>
            <a:off x="4201618" y="1595775"/>
            <a:ext cx="45303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Alla fine abbiamo optato per una implementazione dove i threads si dividono le particelle in maniera equa e le stesse particelle hanno il compito di controllare se devono aggregarsi o no. Uno dei motivi per il quale abbiamo scelto questa implementazione è perché prevede meno iterazioni.</a:t>
            </a:r>
            <a:endParaRPr/>
          </a:p>
        </p:txBody>
      </p:sp>
      <p:sp>
        <p:nvSpPr>
          <p:cNvPr id="117" name="Google Shape;117;p18"/>
          <p:cNvSpPr txBox="1"/>
          <p:nvPr>
            <p:ph type="title"/>
          </p:nvPr>
        </p:nvSpPr>
        <p:spPr>
          <a:xfrm>
            <a:off x="4293225" y="575950"/>
            <a:ext cx="4431600" cy="98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La scelta finale</a:t>
            </a:r>
            <a:endParaRPr/>
          </a:p>
        </p:txBody>
      </p:sp>
      <p:sp>
        <p:nvSpPr>
          <p:cNvPr id="118" name="Google Shape;118;p18"/>
          <p:cNvSpPr/>
          <p:nvPr/>
        </p:nvSpPr>
        <p:spPr>
          <a:xfrm>
            <a:off x="2299350" y="161125"/>
            <a:ext cx="1956900" cy="564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p:nvPr/>
        </p:nvSpPr>
        <p:spPr>
          <a:xfrm>
            <a:off x="2338025" y="4430625"/>
            <a:ext cx="1956900" cy="564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 name="Google Shape;120;p18"/>
          <p:cNvPicPr preferRelativeResize="0"/>
          <p:nvPr/>
        </p:nvPicPr>
        <p:blipFill>
          <a:blip r:embed="rId3">
            <a:alphaModFix/>
          </a:blip>
          <a:stretch>
            <a:fillRect/>
          </a:stretch>
        </p:blipFill>
        <p:spPr>
          <a:xfrm>
            <a:off x="668150" y="764323"/>
            <a:ext cx="3170500" cy="3170500"/>
          </a:xfrm>
          <a:prstGeom prst="rect">
            <a:avLst/>
          </a:prstGeom>
          <a:noFill/>
          <a:ln cap="flat" cmpd="sng" w="76200">
            <a:solidFill>
              <a:srgbClr val="CCCCCC"/>
            </a:solidFill>
            <a:prstDash val="solid"/>
            <a:miter lim="8000"/>
            <a:headEnd len="sm" w="sm" type="none"/>
            <a:tailEnd len="sm" w="sm" type="none"/>
          </a:ln>
        </p:spPr>
      </p:pic>
      <p:sp>
        <p:nvSpPr>
          <p:cNvPr id="121" name="Google Shape;121;p18"/>
          <p:cNvSpPr txBox="1"/>
          <p:nvPr/>
        </p:nvSpPr>
        <p:spPr>
          <a:xfrm>
            <a:off x="1231138" y="3897225"/>
            <a:ext cx="20445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it" sz="900">
                <a:solidFill>
                  <a:srgbClr val="999999"/>
                </a:solidFill>
                <a:latin typeface="Raleway"/>
                <a:ea typeface="Raleway"/>
                <a:cs typeface="Raleway"/>
                <a:sym typeface="Raleway"/>
              </a:rPr>
              <a:t>250x250 50.000 particelle 1.000t</a:t>
            </a:r>
            <a:endParaRPr sz="900">
              <a:solidFill>
                <a:srgbClr val="999999"/>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p:nvPr/>
        </p:nvSpPr>
        <p:spPr>
          <a:xfrm>
            <a:off x="1920100" y="4550700"/>
            <a:ext cx="7028700" cy="403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txBox="1"/>
          <p:nvPr>
            <p:ph idx="1" type="body"/>
          </p:nvPr>
        </p:nvSpPr>
        <p:spPr>
          <a:xfrm>
            <a:off x="700287" y="1070551"/>
            <a:ext cx="63216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sz="1700"/>
              <a:t>La nostra implementazione ad ogni tick in base al numero di threads, esegue in parallelo un certo numero di particelle. Infatti all’aumentare dei threads, lo speedup aumenta. Dai test questa caratteristica non è molto evidente poiché le nostre macchine non supportano un alto numero di threads. </a:t>
            </a:r>
            <a:endParaRPr sz="1700"/>
          </a:p>
          <a:p>
            <a:pPr indent="0" lvl="0" marL="0" rtl="0" algn="l">
              <a:spcBef>
                <a:spcPts val="1200"/>
              </a:spcBef>
              <a:spcAft>
                <a:spcPts val="1200"/>
              </a:spcAft>
              <a:buNone/>
            </a:pPr>
            <a:r>
              <a:rPr lang="it" sz="1700"/>
              <a:t>Di seguito i test eseguiti su una macchina che monta un Intel i5-7500 quad-core con una frequenza massima di 3,80 Ghz.</a:t>
            </a:r>
            <a:endParaRPr sz="1700"/>
          </a:p>
        </p:txBody>
      </p:sp>
      <p:sp>
        <p:nvSpPr>
          <p:cNvPr id="128" name="Google Shape;128;p19"/>
          <p:cNvSpPr/>
          <p:nvPr/>
        </p:nvSpPr>
        <p:spPr>
          <a:xfrm>
            <a:off x="1920100" y="322550"/>
            <a:ext cx="6897900" cy="174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9"/>
          <p:cNvSpPr/>
          <p:nvPr/>
        </p:nvSpPr>
        <p:spPr>
          <a:xfrm>
            <a:off x="143825" y="165250"/>
            <a:ext cx="1046100" cy="1046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 name="Google Shape;130;p19"/>
          <p:cNvCxnSpPr/>
          <p:nvPr/>
        </p:nvCxnSpPr>
        <p:spPr>
          <a:xfrm>
            <a:off x="372675" y="377050"/>
            <a:ext cx="8205600" cy="0"/>
          </a:xfrm>
          <a:prstGeom prst="straightConnector1">
            <a:avLst/>
          </a:prstGeom>
          <a:noFill/>
          <a:ln cap="flat" cmpd="sng" w="28575">
            <a:solidFill>
              <a:schemeClr val="dk2"/>
            </a:solidFill>
            <a:prstDash val="solid"/>
            <a:round/>
            <a:headEnd len="med" w="med" type="none"/>
            <a:tailEnd len="med" w="med" type="none"/>
          </a:ln>
        </p:spPr>
      </p:cxnSp>
      <p:sp>
        <p:nvSpPr>
          <p:cNvPr id="131" name="Google Shape;131;p19"/>
          <p:cNvSpPr txBox="1"/>
          <p:nvPr>
            <p:ph type="title"/>
          </p:nvPr>
        </p:nvSpPr>
        <p:spPr>
          <a:xfrm>
            <a:off x="613100" y="47650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Speedup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0"/>
          <p:cNvPicPr preferRelativeResize="0"/>
          <p:nvPr/>
        </p:nvPicPr>
        <p:blipFill>
          <a:blip r:embed="rId3">
            <a:alphaModFix/>
          </a:blip>
          <a:stretch>
            <a:fillRect/>
          </a:stretch>
        </p:blipFill>
        <p:spPr>
          <a:xfrm>
            <a:off x="1367225" y="809450"/>
            <a:ext cx="6257149" cy="3981799"/>
          </a:xfrm>
          <a:prstGeom prst="rect">
            <a:avLst/>
          </a:prstGeom>
          <a:noFill/>
          <a:ln>
            <a:noFill/>
          </a:ln>
        </p:spPr>
      </p:pic>
      <p:cxnSp>
        <p:nvCxnSpPr>
          <p:cNvPr id="137" name="Google Shape;137;p20"/>
          <p:cNvCxnSpPr/>
          <p:nvPr/>
        </p:nvCxnSpPr>
        <p:spPr>
          <a:xfrm>
            <a:off x="545400" y="4734925"/>
            <a:ext cx="8205600" cy="0"/>
          </a:xfrm>
          <a:prstGeom prst="straightConnector1">
            <a:avLst/>
          </a:prstGeom>
          <a:noFill/>
          <a:ln cap="flat" cmpd="sng" w="28575">
            <a:solidFill>
              <a:schemeClr val="dk2"/>
            </a:solidFill>
            <a:prstDash val="solid"/>
            <a:round/>
            <a:headEnd len="med" w="med" type="none"/>
            <a:tailEnd len="med" w="med" type="none"/>
          </a:ln>
        </p:spPr>
      </p:cxnSp>
      <p:sp>
        <p:nvSpPr>
          <p:cNvPr id="138" name="Google Shape;138;p20"/>
          <p:cNvSpPr/>
          <p:nvPr/>
        </p:nvSpPr>
        <p:spPr>
          <a:xfrm>
            <a:off x="1920100" y="322550"/>
            <a:ext cx="6897900" cy="174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p:nvPr/>
        </p:nvSpPr>
        <p:spPr>
          <a:xfrm>
            <a:off x="143825" y="165250"/>
            <a:ext cx="1046100" cy="10461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 name="Google Shape;140;p20"/>
          <p:cNvCxnSpPr/>
          <p:nvPr/>
        </p:nvCxnSpPr>
        <p:spPr>
          <a:xfrm>
            <a:off x="372675" y="377050"/>
            <a:ext cx="8205600" cy="0"/>
          </a:xfrm>
          <a:prstGeom prst="straightConnector1">
            <a:avLst/>
          </a:prstGeom>
          <a:noFill/>
          <a:ln cap="flat" cmpd="sng" w="28575">
            <a:solidFill>
              <a:schemeClr val="dk2"/>
            </a:solidFill>
            <a:prstDash val="solid"/>
            <a:round/>
            <a:headEnd len="med" w="med" type="none"/>
            <a:tailEnd len="med" w="med" type="none"/>
          </a:ln>
        </p:spPr>
      </p:cxnSp>
      <p:sp>
        <p:nvSpPr>
          <p:cNvPr id="141" name="Google Shape;141;p20"/>
          <p:cNvSpPr txBox="1"/>
          <p:nvPr>
            <p:ph type="title"/>
          </p:nvPr>
        </p:nvSpPr>
        <p:spPr>
          <a:xfrm>
            <a:off x="613100" y="47650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DLA 1000x1000 1000t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1"/>
          <p:cNvSpPr txBox="1"/>
          <p:nvPr>
            <p:ph idx="1" type="body"/>
          </p:nvPr>
        </p:nvSpPr>
        <p:spPr>
          <a:xfrm>
            <a:off x="568458" y="1179525"/>
            <a:ext cx="24279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t"/>
              <a:t>Nel cercare di fare più test possibili abbiamo utilizzato diverse macchine. </a:t>
            </a:r>
            <a:endParaRPr/>
          </a:p>
        </p:txBody>
      </p:sp>
      <p:sp>
        <p:nvSpPr>
          <p:cNvPr id="147" name="Google Shape;147;p21"/>
          <p:cNvSpPr txBox="1"/>
          <p:nvPr>
            <p:ph type="title"/>
          </p:nvPr>
        </p:nvSpPr>
        <p:spPr>
          <a:xfrm>
            <a:off x="568450" y="5977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Altri tests</a:t>
            </a:r>
            <a:endParaRPr/>
          </a:p>
        </p:txBody>
      </p:sp>
      <p:pic>
        <p:nvPicPr>
          <p:cNvPr id="148" name="Google Shape;148;p21"/>
          <p:cNvPicPr preferRelativeResize="0"/>
          <p:nvPr/>
        </p:nvPicPr>
        <p:blipFill>
          <a:blip r:embed="rId3">
            <a:alphaModFix/>
          </a:blip>
          <a:stretch>
            <a:fillRect/>
          </a:stretch>
        </p:blipFill>
        <p:spPr>
          <a:xfrm>
            <a:off x="3469100" y="1168912"/>
            <a:ext cx="4869796" cy="3023624"/>
          </a:xfrm>
          <a:prstGeom prst="rect">
            <a:avLst/>
          </a:prstGeom>
          <a:noFill/>
          <a:ln cap="flat" cmpd="sng" w="38100">
            <a:solidFill>
              <a:srgbClr val="D9D9D9"/>
            </a:solidFill>
            <a:prstDash val="solid"/>
            <a:miter lim="8000"/>
            <a:headEnd len="sm" w="sm" type="none"/>
            <a:tailEnd len="sm" w="sm" type="none"/>
          </a:ln>
        </p:spPr>
      </p:pic>
      <p:pic>
        <p:nvPicPr>
          <p:cNvPr id="149" name="Google Shape;149;p21"/>
          <p:cNvPicPr preferRelativeResize="0"/>
          <p:nvPr/>
        </p:nvPicPr>
        <p:blipFill>
          <a:blip r:embed="rId4">
            <a:alphaModFix/>
          </a:blip>
          <a:stretch>
            <a:fillRect/>
          </a:stretch>
        </p:blipFill>
        <p:spPr>
          <a:xfrm>
            <a:off x="3469110" y="1158300"/>
            <a:ext cx="4869777" cy="3023624"/>
          </a:xfrm>
          <a:prstGeom prst="rect">
            <a:avLst/>
          </a:prstGeom>
          <a:noFill/>
          <a:ln cap="flat" cmpd="sng" w="38100">
            <a:solidFill>
              <a:srgbClr val="D9D9D9"/>
            </a:solidFill>
            <a:prstDash val="solid"/>
            <a:miter lim="8000"/>
            <a:headEnd len="sm" w="sm" type="none"/>
            <a:tailEnd len="sm" w="sm" type="none"/>
          </a:ln>
        </p:spPr>
      </p:pic>
      <p:sp>
        <p:nvSpPr>
          <p:cNvPr id="150" name="Google Shape;150;p21"/>
          <p:cNvSpPr txBox="1"/>
          <p:nvPr/>
        </p:nvSpPr>
        <p:spPr>
          <a:xfrm>
            <a:off x="569200" y="2771575"/>
            <a:ext cx="24264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latin typeface="Lato"/>
                <a:ea typeface="Lato"/>
                <a:cs typeface="Lato"/>
                <a:sym typeface="Lato"/>
              </a:rPr>
              <a:t>Tests effettuati su una macchina che monta un processore Intel i5-1155G7 con una frequenza massima di 4.20 Ghz</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